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Poppins"/>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oppins-bold.fntdata"/><Relationship Id="rId14" Type="http://schemas.openxmlformats.org/officeDocument/2006/relationships/font" Target="fonts/Poppins-regular.fntdata"/><Relationship Id="rId17" Type="http://schemas.openxmlformats.org/officeDocument/2006/relationships/font" Target="fonts/Poppins-boldItalic.fntdata"/><Relationship Id="rId16"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e84b532f6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e84b532f6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0000"/>
              </a:lnSpc>
              <a:spcBef>
                <a:spcPts val="1500"/>
              </a:spcBef>
              <a:spcAft>
                <a:spcPts val="0"/>
              </a:spcAft>
              <a:buClr>
                <a:schemeClr val="dk1"/>
              </a:buClr>
              <a:buSzPts val="1100"/>
              <a:buFont typeface="Arial"/>
              <a:buNone/>
            </a:pPr>
            <a:r>
              <a:rPr b="1" lang="fr" sz="1800">
                <a:solidFill>
                  <a:srgbClr val="29235C"/>
                </a:solidFill>
                <a:latin typeface="Poppins"/>
                <a:ea typeface="Poppins"/>
                <a:cs typeface="Poppins"/>
                <a:sym typeface="Poppins"/>
              </a:rPr>
              <a:t>S'authentifier avec FranceConnect aux services en ligne</a:t>
            </a:r>
            <a:endParaRPr b="1" sz="1800">
              <a:solidFill>
                <a:srgbClr val="29235C"/>
              </a:solidFill>
              <a:latin typeface="Poppins"/>
              <a:ea typeface="Poppins"/>
              <a:cs typeface="Poppins"/>
              <a:sym typeface="Poppins"/>
            </a:endParaRPr>
          </a:p>
          <a:p>
            <a:pPr indent="0" lvl="0" marL="0" rtl="0" algn="l">
              <a:lnSpc>
                <a:spcPct val="110000"/>
              </a:lnSpc>
              <a:spcBef>
                <a:spcPts val="1500"/>
              </a:spcBef>
              <a:spcAft>
                <a:spcPts val="0"/>
              </a:spcAft>
              <a:buClr>
                <a:schemeClr val="dk1"/>
              </a:buClr>
              <a:buSzPts val="1100"/>
              <a:buFont typeface="Arial"/>
              <a:buNone/>
            </a:pPr>
            <a:r>
              <a:rPr b="1" lang="fr" sz="1500">
                <a:solidFill>
                  <a:srgbClr val="02BBBB"/>
                </a:solidFill>
                <a:latin typeface="Poppins"/>
                <a:ea typeface="Poppins"/>
                <a:cs typeface="Poppins"/>
                <a:sym typeface="Poppins"/>
              </a:rPr>
              <a:t>Ce module vise à vous aider à accompagner votre public à l'utilisation de FranceConnect, service d’authentification universel simplifiant la démarche de connexion aux sites administratifs. Il permet aux usagèr·es d’être reconnu·es par un ensemble de sites administratifs en utilisant un seul identifiant.</a:t>
            </a:r>
            <a:endParaRPr b="1" sz="1500">
              <a:solidFill>
                <a:srgbClr val="02BBBB"/>
              </a:solidFill>
              <a:latin typeface="Poppins"/>
              <a:ea typeface="Poppins"/>
              <a:cs typeface="Poppins"/>
              <a:sym typeface="Poppins"/>
            </a:endParaRPr>
          </a:p>
          <a:p>
            <a:pPr indent="0" lvl="0" marL="0" rtl="0" algn="l">
              <a:lnSpc>
                <a:spcPct val="110000"/>
              </a:lnSpc>
              <a:spcBef>
                <a:spcPts val="1500"/>
              </a:spcBef>
              <a:spcAft>
                <a:spcPts val="0"/>
              </a:spcAft>
              <a:buClr>
                <a:schemeClr val="dk1"/>
              </a:buClr>
              <a:buSzPts val="1100"/>
              <a:buFont typeface="Arial"/>
              <a:buNone/>
            </a:pPr>
            <a:r>
              <a:rPr lang="fr" sz="1200">
                <a:solidFill>
                  <a:srgbClr val="FF0051"/>
                </a:solidFill>
                <a:latin typeface="Poppins"/>
                <a:ea typeface="Poppins"/>
                <a:cs typeface="Poppins"/>
                <a:sym typeface="Poppins"/>
              </a:rPr>
              <a:t>LES OBJECTIFS :</a:t>
            </a:r>
            <a:endParaRPr sz="1200">
              <a:solidFill>
                <a:srgbClr val="FF0051"/>
              </a:solidFill>
              <a:latin typeface="Poppins"/>
              <a:ea typeface="Poppins"/>
              <a:cs typeface="Poppins"/>
              <a:sym typeface="Poppins"/>
            </a:endParaRPr>
          </a:p>
          <a:p>
            <a:pPr indent="-295275" lvl="0" marL="457200" rtl="0" algn="l">
              <a:lnSpc>
                <a:spcPct val="115000"/>
              </a:lnSpc>
              <a:spcBef>
                <a:spcPts val="800"/>
              </a:spcBef>
              <a:spcAft>
                <a:spcPts val="0"/>
              </a:spcAft>
              <a:buClr>
                <a:srgbClr val="030179"/>
              </a:buClr>
              <a:buSzPts val="1050"/>
              <a:buFont typeface="Poppins"/>
              <a:buChar char="●"/>
            </a:pPr>
            <a:r>
              <a:rPr b="1" lang="fr" sz="1200">
                <a:solidFill>
                  <a:srgbClr val="FF0051"/>
                </a:solidFill>
                <a:latin typeface="Poppins"/>
                <a:ea typeface="Poppins"/>
                <a:cs typeface="Poppins"/>
                <a:sym typeface="Poppins"/>
              </a:rPr>
              <a:t>Comprendre ce qu'est FranceConnect et ses enjeux</a:t>
            </a:r>
            <a:endParaRPr b="1" sz="1200">
              <a:solidFill>
                <a:srgbClr val="FF0051"/>
              </a:solidFill>
              <a:latin typeface="Poppins"/>
              <a:ea typeface="Poppins"/>
              <a:cs typeface="Poppins"/>
              <a:sym typeface="Poppins"/>
            </a:endParaRPr>
          </a:p>
          <a:p>
            <a:pPr indent="-295275" lvl="0" marL="457200" rtl="0" algn="l">
              <a:lnSpc>
                <a:spcPct val="115000"/>
              </a:lnSpc>
              <a:spcBef>
                <a:spcPts val="0"/>
              </a:spcBef>
              <a:spcAft>
                <a:spcPts val="0"/>
              </a:spcAft>
              <a:buClr>
                <a:srgbClr val="030179"/>
              </a:buClr>
              <a:buSzPts val="1050"/>
              <a:buFont typeface="Poppins"/>
              <a:buChar char="●"/>
            </a:pPr>
            <a:r>
              <a:rPr b="1" lang="fr" sz="1200">
                <a:solidFill>
                  <a:srgbClr val="FF0051"/>
                </a:solidFill>
                <a:latin typeface="Poppins"/>
                <a:ea typeface="Poppins"/>
                <a:cs typeface="Poppins"/>
                <a:sym typeface="Poppins"/>
              </a:rPr>
              <a:t>Savoir accompagner votre public à l'utilisation de FranceConnect en visant son autonomie dans ses démarches administratives</a:t>
            </a:r>
            <a:endParaRPr b="1" sz="1200">
              <a:solidFill>
                <a:srgbClr val="FF0051"/>
              </a:solidFill>
              <a:latin typeface="Poppins"/>
              <a:ea typeface="Poppins"/>
              <a:cs typeface="Poppins"/>
              <a:sym typeface="Poppins"/>
            </a:endParaRPr>
          </a:p>
          <a:p>
            <a:pPr indent="-295275" lvl="0" marL="457200" rtl="0" algn="l">
              <a:lnSpc>
                <a:spcPct val="115000"/>
              </a:lnSpc>
              <a:spcBef>
                <a:spcPts val="0"/>
              </a:spcBef>
              <a:spcAft>
                <a:spcPts val="0"/>
              </a:spcAft>
              <a:buClr>
                <a:srgbClr val="030179"/>
              </a:buClr>
              <a:buSzPts val="1050"/>
              <a:buFont typeface="Poppins"/>
              <a:buChar char="●"/>
            </a:pPr>
            <a:r>
              <a:rPr b="1" lang="fr" sz="1200">
                <a:solidFill>
                  <a:srgbClr val="FF0051"/>
                </a:solidFill>
                <a:latin typeface="Poppins"/>
                <a:ea typeface="Poppins"/>
                <a:cs typeface="Poppins"/>
                <a:sym typeface="Poppins"/>
              </a:rPr>
              <a:t>Savoir évaluer quel fournisseur d'identité choisir en fonction du profil de votre public.</a:t>
            </a:r>
            <a:endParaRPr b="1" sz="1200">
              <a:solidFill>
                <a:srgbClr val="FF0051"/>
              </a:solidFill>
              <a:latin typeface="Poppins"/>
              <a:ea typeface="Poppins"/>
              <a:cs typeface="Poppins"/>
              <a:sym typeface="Poppins"/>
            </a:endParaRPr>
          </a:p>
          <a:p>
            <a:pPr indent="0" lvl="0" marL="0" rtl="0" algn="l">
              <a:spcBef>
                <a:spcPts val="80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2e84b532f6b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2e84b532f6b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0000"/>
              </a:lnSpc>
              <a:spcBef>
                <a:spcPts val="1500"/>
              </a:spcBef>
              <a:spcAft>
                <a:spcPts val="0"/>
              </a:spcAft>
              <a:buClr>
                <a:schemeClr val="dk1"/>
              </a:buClr>
              <a:buSzPts val="1100"/>
              <a:buFont typeface="Arial"/>
              <a:buNone/>
            </a:pPr>
            <a:r>
              <a:rPr lang="fr" sz="1500">
                <a:solidFill>
                  <a:srgbClr val="02BBBB"/>
                </a:solidFill>
                <a:latin typeface="Poppins"/>
                <a:ea typeface="Poppins"/>
                <a:cs typeface="Poppins"/>
                <a:sym typeface="Poppins"/>
              </a:rPr>
              <a:t>FranceConnect permet de se connecter à un ensemble de sites administratifs en utilisant un seul identifiant / mot de passe : un service qui peut se révèler très pratique pour les usagèr·es.  </a:t>
            </a:r>
            <a:endParaRPr sz="1500">
              <a:solidFill>
                <a:srgbClr val="02BBBB"/>
              </a:solidFill>
              <a:latin typeface="Poppins"/>
              <a:ea typeface="Poppins"/>
              <a:cs typeface="Poppins"/>
              <a:sym typeface="Poppins"/>
            </a:endParaRPr>
          </a:p>
          <a:p>
            <a:pPr indent="0" lvl="0" marL="0" rtl="0" algn="l">
              <a:lnSpc>
                <a:spcPct val="110000"/>
              </a:lnSpc>
              <a:spcBef>
                <a:spcPts val="1500"/>
              </a:spcBef>
              <a:spcAft>
                <a:spcPts val="800"/>
              </a:spcAft>
              <a:buNone/>
            </a:pPr>
            <a:r>
              <a:rPr lang="fr" sz="1200">
                <a:solidFill>
                  <a:srgbClr val="FF0051"/>
                </a:solidFill>
                <a:latin typeface="Poppins"/>
                <a:ea typeface="Poppins"/>
                <a:cs typeface="Poppins"/>
                <a:sym typeface="Poppins"/>
              </a:rPr>
              <a:t>L'objectif ? Être capable d'accompagner à la prise en main de FranceConnect.</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2e84b532f6b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2e84b532f6b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0000"/>
              </a:lnSpc>
              <a:spcBef>
                <a:spcPts val="1500"/>
              </a:spcBef>
              <a:spcAft>
                <a:spcPts val="80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e84b532f6b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e84b532f6b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700">
              <a:solidFill>
                <a:schemeClr val="dk1"/>
              </a:solidFill>
              <a:latin typeface="Poppins"/>
              <a:ea typeface="Poppins"/>
              <a:cs typeface="Poppins"/>
              <a:sym typeface="Poppin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e84b532f6b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e84b532f6b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0000"/>
              </a:lnSpc>
              <a:spcBef>
                <a:spcPts val="1500"/>
              </a:spcBef>
              <a:spcAft>
                <a:spcPts val="80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e84b532f6b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e84b532f6b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sz="700">
              <a:solidFill>
                <a:schemeClr val="dk1"/>
              </a:solidFill>
              <a:latin typeface="Poppins"/>
              <a:ea typeface="Poppins"/>
              <a:cs typeface="Poppins"/>
              <a:sym typeface="Poppins"/>
            </a:endParaRPr>
          </a:p>
          <a:p>
            <a:pPr indent="0" lvl="0" marL="0" rtl="0" algn="l">
              <a:spcBef>
                <a:spcPts val="0"/>
              </a:spcBef>
              <a:spcAft>
                <a:spcPts val="0"/>
              </a:spcAft>
              <a:buNone/>
            </a:pPr>
            <a:r>
              <a:t/>
            </a:r>
            <a:endParaRPr sz="700">
              <a:solidFill>
                <a:schemeClr val="dk1"/>
              </a:solidFill>
              <a:latin typeface="Poppins"/>
              <a:ea typeface="Poppins"/>
              <a:cs typeface="Poppins"/>
              <a:sym typeface="Poppin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e84b532f6b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2e84b532f6b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fr" sz="1400">
                <a:solidFill>
                  <a:schemeClr val="dk1"/>
                </a:solidFill>
                <a:latin typeface="Poppins"/>
                <a:ea typeface="Poppins"/>
                <a:cs typeface="Poppins"/>
                <a:sym typeface="Poppins"/>
              </a:rPr>
              <a:t>Ce n'est pas ça. FranceConnect permet de naviguer aussi sur une multitudes de services en ligne.</a:t>
            </a:r>
            <a:endParaRPr sz="1400">
              <a:solidFill>
                <a:schemeClr val="dk1"/>
              </a:solidFill>
              <a:latin typeface="Poppins"/>
              <a:ea typeface="Poppins"/>
              <a:cs typeface="Poppins"/>
              <a:sym typeface="Poppins"/>
            </a:endParaRPr>
          </a:p>
          <a:p>
            <a:pPr indent="0" lvl="0" marL="0" rtl="0" algn="l">
              <a:spcBef>
                <a:spcPts val="0"/>
              </a:spcBef>
              <a:spcAft>
                <a:spcPts val="0"/>
              </a:spcAft>
              <a:buNone/>
            </a:pPr>
            <a:r>
              <a:t/>
            </a:r>
            <a:endParaRPr sz="1400">
              <a:solidFill>
                <a:schemeClr val="dk1"/>
              </a:solidFill>
              <a:latin typeface="Poppins"/>
              <a:ea typeface="Poppins"/>
              <a:cs typeface="Poppins"/>
              <a:sym typeface="Poppins"/>
            </a:endParaRPr>
          </a:p>
          <a:p>
            <a:pPr indent="0" lvl="0" marL="0" rtl="0" algn="l">
              <a:spcBef>
                <a:spcPts val="0"/>
              </a:spcBef>
              <a:spcAft>
                <a:spcPts val="0"/>
              </a:spcAft>
              <a:buNone/>
            </a:pPr>
            <a:r>
              <a:rPr lang="fr" sz="1400">
                <a:solidFill>
                  <a:schemeClr val="dk1"/>
                </a:solidFill>
                <a:latin typeface="Poppins"/>
                <a:ea typeface="Poppins"/>
                <a:cs typeface="Poppins"/>
                <a:sym typeface="Poppins"/>
              </a:rPr>
              <a:t>FranceConnect ouvre l’accès à un ensemble de sites administratifs pour des démarches </a:t>
            </a:r>
            <a:endParaRPr sz="1400">
              <a:solidFill>
                <a:schemeClr val="dk1"/>
              </a:solidFill>
              <a:latin typeface="Poppins"/>
              <a:ea typeface="Poppins"/>
              <a:cs typeface="Poppins"/>
              <a:sym typeface="Poppins"/>
            </a:endParaRPr>
          </a:p>
          <a:p>
            <a:pPr indent="0" lvl="0" marL="0" rtl="0" algn="l">
              <a:spcBef>
                <a:spcPts val="0"/>
              </a:spcBef>
              <a:spcAft>
                <a:spcPts val="0"/>
              </a:spcAft>
              <a:buNone/>
            </a:pPr>
            <a:r>
              <a:rPr lang="fr" sz="1400">
                <a:solidFill>
                  <a:schemeClr val="dk1"/>
                </a:solidFill>
                <a:latin typeface="Poppins"/>
                <a:ea typeface="Poppins"/>
                <a:cs typeface="Poppins"/>
                <a:sym typeface="Poppins"/>
              </a:rPr>
              <a:t>très diversifiées, cela va de la demande de passeport à la déclaration d’une naissance ou encore </a:t>
            </a:r>
            <a:endParaRPr sz="1400">
              <a:solidFill>
                <a:schemeClr val="dk1"/>
              </a:solidFill>
              <a:latin typeface="Poppins"/>
              <a:ea typeface="Poppins"/>
              <a:cs typeface="Poppins"/>
              <a:sym typeface="Poppins"/>
            </a:endParaRPr>
          </a:p>
          <a:p>
            <a:pPr indent="0" lvl="0" marL="0" rtl="0" algn="l">
              <a:spcBef>
                <a:spcPts val="0"/>
              </a:spcBef>
              <a:spcAft>
                <a:spcPts val="0"/>
              </a:spcAft>
              <a:buNone/>
            </a:pPr>
            <a:r>
              <a:rPr lang="fr" sz="1400">
                <a:solidFill>
                  <a:schemeClr val="dk1"/>
                </a:solidFill>
                <a:latin typeface="Poppins"/>
                <a:ea typeface="Poppins"/>
                <a:cs typeface="Poppins"/>
                <a:sym typeface="Poppins"/>
              </a:rPr>
              <a:t>une plateforme dédiée à votre commune.</a:t>
            </a:r>
            <a:endParaRPr sz="1400">
              <a:solidFill>
                <a:schemeClr val="dk1"/>
              </a:solidFill>
              <a:latin typeface="Poppins"/>
              <a:ea typeface="Poppins"/>
              <a:cs typeface="Poppins"/>
              <a:sym typeface="Poppins"/>
            </a:endParaRPr>
          </a:p>
          <a:p>
            <a:pPr indent="0" lvl="0" marL="0" rtl="0" algn="l">
              <a:spcBef>
                <a:spcPts val="0"/>
              </a:spcBef>
              <a:spcAft>
                <a:spcPts val="0"/>
              </a:spcAft>
              <a:buNone/>
            </a:pPr>
            <a:r>
              <a:rPr lang="fr" sz="1400">
                <a:solidFill>
                  <a:schemeClr val="dk1"/>
                </a:solidFill>
                <a:latin typeface="Poppins"/>
                <a:ea typeface="Poppins"/>
                <a:cs typeface="Poppins"/>
                <a:sym typeface="Poppins"/>
              </a:rPr>
              <a:t>Pour consulter l’ensemble des démarches possibles via FranceConnect, </a:t>
            </a:r>
            <a:endParaRPr sz="1400">
              <a:solidFill>
                <a:schemeClr val="dk1"/>
              </a:solidFill>
              <a:latin typeface="Poppins"/>
              <a:ea typeface="Poppins"/>
              <a:cs typeface="Poppins"/>
              <a:sym typeface="Poppins"/>
            </a:endParaRPr>
          </a:p>
          <a:p>
            <a:pPr indent="0" lvl="0" marL="0" rtl="0" algn="l">
              <a:spcBef>
                <a:spcPts val="0"/>
              </a:spcBef>
              <a:spcAft>
                <a:spcPts val="0"/>
              </a:spcAft>
              <a:buNone/>
            </a:pPr>
            <a:r>
              <a:rPr lang="fr" sz="1400">
                <a:solidFill>
                  <a:schemeClr val="dk1"/>
                </a:solidFill>
                <a:latin typeface="Poppins"/>
                <a:ea typeface="Poppins"/>
                <a:cs typeface="Poppins"/>
                <a:sym typeface="Poppins"/>
              </a:rPr>
              <a:t>rendez-vous ici → https://franceconnect.gouv.fr/nos-services</a:t>
            </a:r>
            <a:endParaRPr sz="1400">
              <a:solidFill>
                <a:schemeClr val="dk1"/>
              </a:solidFill>
              <a:latin typeface="Poppins"/>
              <a:ea typeface="Poppins"/>
              <a:cs typeface="Poppins"/>
              <a:sym typeface="Poppins"/>
            </a:endParaRPr>
          </a:p>
          <a:p>
            <a:pPr indent="0" lvl="0" marL="0" rtl="0" algn="l">
              <a:spcBef>
                <a:spcPts val="0"/>
              </a:spcBef>
              <a:spcAft>
                <a:spcPts val="0"/>
              </a:spcAft>
              <a:buNone/>
            </a:pPr>
            <a:r>
              <a:t/>
            </a:r>
            <a:endParaRPr sz="1400">
              <a:solidFill>
                <a:schemeClr val="dk1"/>
              </a:solidFill>
              <a:latin typeface="Poppins"/>
              <a:ea typeface="Poppins"/>
              <a:cs typeface="Poppins"/>
              <a:sym typeface="Poppins"/>
            </a:endParaRPr>
          </a:p>
          <a:p>
            <a:pPr indent="0" lvl="0" marL="0" rtl="0" algn="l">
              <a:spcBef>
                <a:spcPts val="0"/>
              </a:spcBef>
              <a:spcAft>
                <a:spcPts val="0"/>
              </a:spcAft>
              <a:buNone/>
            </a:pPr>
            <a:r>
              <a:t/>
            </a:r>
            <a:endParaRPr sz="1400">
              <a:solidFill>
                <a:schemeClr val="dk1"/>
              </a:solidFill>
              <a:latin typeface="Poppins"/>
              <a:ea typeface="Poppins"/>
              <a:cs typeface="Poppins"/>
              <a:sym typeface="Poppin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e84b532f6b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e84b532f6b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0000"/>
              </a:lnSpc>
              <a:spcBef>
                <a:spcPts val="1500"/>
              </a:spcBef>
              <a:spcAft>
                <a:spcPts val="80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www.youtube.com/watch?v=KB85VSaVAFg" TargetMode="Externa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franceconnect.gouv.fr/nos-service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5563"/>
        </a:solidFill>
      </p:bgPr>
    </p:bg>
    <p:spTree>
      <p:nvGrpSpPr>
        <p:cNvPr id="53" name="Shape 53"/>
        <p:cNvGrpSpPr/>
        <p:nvPr/>
      </p:nvGrpSpPr>
      <p:grpSpPr>
        <a:xfrm>
          <a:off x="0" y="0"/>
          <a:ext cx="0" cy="0"/>
          <a:chOff x="0" y="0"/>
          <a:chExt cx="0" cy="0"/>
        </a:xfrm>
      </p:grpSpPr>
      <p:sp>
        <p:nvSpPr>
          <p:cNvPr id="54" name="Google Shape;54;p13"/>
          <p:cNvSpPr txBox="1"/>
          <p:nvPr/>
        </p:nvSpPr>
        <p:spPr>
          <a:xfrm>
            <a:off x="885300" y="2175300"/>
            <a:ext cx="7373400" cy="792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fr" sz="4800">
                <a:solidFill>
                  <a:srgbClr val="FFFFFF"/>
                </a:solidFill>
                <a:latin typeface="Poppins"/>
                <a:ea typeface="Poppins"/>
                <a:cs typeface="Poppins"/>
                <a:sym typeface="Poppins"/>
              </a:rPr>
              <a:t>MODULE</a:t>
            </a:r>
            <a:endParaRPr sz="4800">
              <a:solidFill>
                <a:srgbClr val="FFFFFF"/>
              </a:solidFill>
              <a:latin typeface="Poppins"/>
              <a:ea typeface="Poppins"/>
              <a:cs typeface="Poppins"/>
              <a:sym typeface="Poppins"/>
            </a:endParaRPr>
          </a:p>
          <a:p>
            <a:pPr indent="0" lvl="0" marL="0" rtl="0" algn="ctr">
              <a:spcBef>
                <a:spcPts val="0"/>
              </a:spcBef>
              <a:spcAft>
                <a:spcPts val="0"/>
              </a:spcAft>
              <a:buNone/>
            </a:pPr>
            <a:r>
              <a:t/>
            </a:r>
            <a:endParaRPr b="1" sz="4800">
              <a:solidFill>
                <a:srgbClr val="FFFFFF"/>
              </a:solidFill>
              <a:latin typeface="Poppins"/>
              <a:ea typeface="Poppins"/>
              <a:cs typeface="Poppins"/>
              <a:sym typeface="Poppins"/>
            </a:endParaRPr>
          </a:p>
          <a:p>
            <a:pPr indent="0" lvl="0" marL="0" rtl="0" algn="ctr">
              <a:spcBef>
                <a:spcPts val="0"/>
              </a:spcBef>
              <a:spcAft>
                <a:spcPts val="0"/>
              </a:spcAft>
              <a:buNone/>
            </a:pPr>
            <a:r>
              <a:rPr b="1" lang="fr" sz="4800">
                <a:solidFill>
                  <a:srgbClr val="FFFFFF"/>
                </a:solidFill>
                <a:latin typeface="Poppins"/>
                <a:ea typeface="Poppins"/>
                <a:cs typeface="Poppins"/>
                <a:sym typeface="Poppins"/>
              </a:rPr>
              <a:t>FRANCE CONNECT</a:t>
            </a:r>
            <a:endParaRPr sz="4800">
              <a:solidFill>
                <a:srgbClr val="FFFFFF"/>
              </a:solidFill>
              <a:latin typeface="Poppins"/>
              <a:ea typeface="Poppins"/>
              <a:cs typeface="Poppins"/>
              <a:sym typeface="Poppins"/>
            </a:endParaRPr>
          </a:p>
        </p:txBody>
      </p:sp>
      <p:sp>
        <p:nvSpPr>
          <p:cNvPr id="55" name="Google Shape;55;p13"/>
          <p:cNvSpPr/>
          <p:nvPr/>
        </p:nvSpPr>
        <p:spPr>
          <a:xfrm>
            <a:off x="6711025" y="251925"/>
            <a:ext cx="2092500" cy="2092500"/>
          </a:xfrm>
          <a:prstGeom prst="ellips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6" name="Google Shape;56;p13"/>
          <p:cNvPicPr preferRelativeResize="0"/>
          <p:nvPr/>
        </p:nvPicPr>
        <p:blipFill rotWithShape="1">
          <a:blip r:embed="rId3">
            <a:alphaModFix/>
          </a:blip>
          <a:srcRect b="23650" l="10715" r="10840" t="23225"/>
          <a:stretch/>
        </p:blipFill>
        <p:spPr>
          <a:xfrm>
            <a:off x="6760012" y="1010350"/>
            <a:ext cx="1994524" cy="5756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60" name="Shape 60"/>
        <p:cNvGrpSpPr/>
        <p:nvPr/>
      </p:nvGrpSpPr>
      <p:grpSpPr>
        <a:xfrm>
          <a:off x="0" y="0"/>
          <a:ext cx="0" cy="0"/>
          <a:chOff x="0" y="0"/>
          <a:chExt cx="0" cy="0"/>
        </a:xfrm>
      </p:grpSpPr>
      <p:sp>
        <p:nvSpPr>
          <p:cNvPr id="61" name="Google Shape;61;p14"/>
          <p:cNvSpPr txBox="1"/>
          <p:nvPr/>
        </p:nvSpPr>
        <p:spPr>
          <a:xfrm>
            <a:off x="0" y="0"/>
            <a:ext cx="9144000" cy="1101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fr" sz="3000">
                <a:solidFill>
                  <a:srgbClr val="29235C"/>
                </a:solidFill>
                <a:latin typeface="Poppins"/>
                <a:ea typeface="Poppins"/>
                <a:cs typeface="Poppins"/>
                <a:sym typeface="Poppins"/>
              </a:rPr>
              <a:t>FRANCE CONNECT</a:t>
            </a:r>
            <a:endParaRPr sz="3000">
              <a:solidFill>
                <a:srgbClr val="29235C"/>
              </a:solidFill>
              <a:latin typeface="Poppins"/>
              <a:ea typeface="Poppins"/>
              <a:cs typeface="Poppins"/>
              <a:sym typeface="Poppins"/>
            </a:endParaRPr>
          </a:p>
        </p:txBody>
      </p:sp>
      <p:pic>
        <p:nvPicPr>
          <p:cNvPr descr="Cette vidéo vise à vous aider à accompagner votre public à l'utilisation de FranceConnect, service d’authentification universelle qui simplifie la démarche de connexion aux sites administratifs. Il permet aux usagers d’être reconnus par un ensemble de sites administratifs en utilisant un seul identifiant.&#10;&#10;—&#10;&#10;Cette vidéo fait partie de la formation www.etsijaccompagnais.fr&#10;accompagnant les aidant·es numériques dans le développement de leurs compétences d'accompagnement. &#10;&#10;Cette vidéo est en licence creative commons - BY SA - &#10;ce qui vous permet de l'utiliser, de la modifier sans jamais oublier de citer HINAURA - www.hinaura.fr" id="62" name="Google Shape;62;p14" title="Comment accompagner un usager à se franceconnecter ?">
            <a:hlinkClick r:id="rId3"/>
          </p:cNvPr>
          <p:cNvPicPr preferRelativeResize="0"/>
          <p:nvPr/>
        </p:nvPicPr>
        <p:blipFill>
          <a:blip r:embed="rId4">
            <a:alphaModFix/>
          </a:blip>
          <a:stretch>
            <a:fillRect/>
          </a:stretch>
        </p:blipFill>
        <p:spPr>
          <a:xfrm>
            <a:off x="276225" y="-650100"/>
            <a:ext cx="8591550" cy="6443675"/>
          </a:xfrm>
          <a:prstGeom prst="rect">
            <a:avLst/>
          </a:prstGeom>
          <a:noFill/>
          <a:ln>
            <a:noFill/>
          </a:ln>
          <a:effectLst>
            <a:outerShdw blurRad="57150" rotWithShape="0" algn="bl" dir="5400000" dist="19050">
              <a:srgbClr val="000000">
                <a:alpha val="50000"/>
              </a:srgbClr>
            </a:outerShdw>
          </a:effectLst>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62"/>
                                        </p:tgtEl>
                                        <p:attrNameLst>
                                          <p:attrName>style.visibility</p:attrName>
                                        </p:attrNameLst>
                                      </p:cBhvr>
                                      <p:to>
                                        <p:strVal val="visible"/>
                                      </p:to>
                                    </p:set>
                                    <p:animEffect filter="fade" transition="in">
                                      <p:cBhvr>
                                        <p:cTn dur="1000"/>
                                        <p:tgtEl>
                                          <p:spTgt spid="6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pic>
        <p:nvPicPr>
          <p:cNvPr id="67" name="Google Shape;67;p15"/>
          <p:cNvPicPr preferRelativeResize="0"/>
          <p:nvPr/>
        </p:nvPicPr>
        <p:blipFill rotWithShape="1">
          <a:blip r:embed="rId3">
            <a:alphaModFix/>
          </a:blip>
          <a:srcRect b="641" l="0" r="0" t="641"/>
          <a:stretch/>
        </p:blipFill>
        <p:spPr>
          <a:xfrm>
            <a:off x="887303" y="-45425"/>
            <a:ext cx="7369395" cy="514349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nvSpPr>
        <p:spPr>
          <a:xfrm>
            <a:off x="0" y="0"/>
            <a:ext cx="9144000" cy="1101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fr" sz="3000">
                <a:solidFill>
                  <a:srgbClr val="29235C"/>
                </a:solidFill>
                <a:latin typeface="Poppins"/>
                <a:ea typeface="Poppins"/>
                <a:cs typeface="Poppins"/>
                <a:sym typeface="Poppins"/>
              </a:rPr>
              <a:t>FRANCE CONNECT</a:t>
            </a:r>
            <a:endParaRPr sz="3000">
              <a:solidFill>
                <a:srgbClr val="29235C"/>
              </a:solidFill>
              <a:latin typeface="Poppins"/>
              <a:ea typeface="Poppins"/>
              <a:cs typeface="Poppins"/>
              <a:sym typeface="Poppins"/>
            </a:endParaRPr>
          </a:p>
        </p:txBody>
      </p:sp>
      <p:sp>
        <p:nvSpPr>
          <p:cNvPr id="73" name="Google Shape;73;p16"/>
          <p:cNvSpPr txBox="1"/>
          <p:nvPr/>
        </p:nvSpPr>
        <p:spPr>
          <a:xfrm>
            <a:off x="0" y="1925250"/>
            <a:ext cx="9144000" cy="1293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fr" sz="3600">
                <a:solidFill>
                  <a:srgbClr val="FF5563"/>
                </a:solidFill>
                <a:latin typeface="Poppins"/>
                <a:ea typeface="Poppins"/>
                <a:cs typeface="Poppins"/>
                <a:sym typeface="Poppins"/>
              </a:rPr>
              <a:t> Quels sont les 6 </a:t>
            </a:r>
            <a:r>
              <a:rPr b="1" lang="fr" sz="3600">
                <a:solidFill>
                  <a:srgbClr val="FF5563"/>
                </a:solidFill>
                <a:latin typeface="Poppins"/>
                <a:ea typeface="Poppins"/>
                <a:cs typeface="Poppins"/>
                <a:sym typeface="Poppins"/>
              </a:rPr>
              <a:t>fournisseurs d’identité</a:t>
            </a:r>
            <a:r>
              <a:rPr lang="fr" sz="3600">
                <a:solidFill>
                  <a:srgbClr val="FF5563"/>
                </a:solidFill>
                <a:latin typeface="Poppins"/>
                <a:ea typeface="Poppins"/>
                <a:cs typeface="Poppins"/>
                <a:sym typeface="Poppins"/>
              </a:rPr>
              <a:t> France Connect ? </a:t>
            </a:r>
            <a:endParaRPr sz="3600">
              <a:solidFill>
                <a:srgbClr val="FF5563"/>
              </a:solidFill>
              <a:latin typeface="Poppins"/>
              <a:ea typeface="Poppins"/>
              <a:cs typeface="Poppins"/>
              <a:sym typeface="Poppi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pic>
        <p:nvPicPr>
          <p:cNvPr id="78" name="Google Shape;78;p17"/>
          <p:cNvPicPr preferRelativeResize="0"/>
          <p:nvPr/>
        </p:nvPicPr>
        <p:blipFill rotWithShape="1">
          <a:blip r:embed="rId3">
            <a:alphaModFix/>
          </a:blip>
          <a:srcRect b="-9" l="10504" r="9979" t="19"/>
          <a:stretch/>
        </p:blipFill>
        <p:spPr>
          <a:xfrm rot="5400000">
            <a:off x="2068562" y="-1880074"/>
            <a:ext cx="5006876" cy="890364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nvSpPr>
        <p:spPr>
          <a:xfrm>
            <a:off x="0" y="0"/>
            <a:ext cx="9144000" cy="1101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fr" sz="3000">
                <a:solidFill>
                  <a:srgbClr val="29235C"/>
                </a:solidFill>
                <a:latin typeface="Poppins"/>
                <a:ea typeface="Poppins"/>
                <a:cs typeface="Poppins"/>
                <a:sym typeface="Poppins"/>
              </a:rPr>
              <a:t>FRANCE CONNECT</a:t>
            </a:r>
            <a:endParaRPr sz="3000">
              <a:solidFill>
                <a:srgbClr val="29235C"/>
              </a:solidFill>
              <a:latin typeface="Poppins"/>
              <a:ea typeface="Poppins"/>
              <a:cs typeface="Poppins"/>
              <a:sym typeface="Poppins"/>
            </a:endParaRPr>
          </a:p>
        </p:txBody>
      </p:sp>
      <p:sp>
        <p:nvSpPr>
          <p:cNvPr id="84" name="Google Shape;84;p18"/>
          <p:cNvSpPr txBox="1"/>
          <p:nvPr/>
        </p:nvSpPr>
        <p:spPr>
          <a:xfrm>
            <a:off x="0" y="1648200"/>
            <a:ext cx="9144000" cy="2401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fr" sz="3600">
                <a:solidFill>
                  <a:srgbClr val="FF5563"/>
                </a:solidFill>
                <a:latin typeface="Poppins"/>
                <a:ea typeface="Poppins"/>
                <a:cs typeface="Poppins"/>
                <a:sym typeface="Poppins"/>
              </a:rPr>
              <a:t>France Connect permet seulement </a:t>
            </a:r>
            <a:br>
              <a:rPr lang="fr" sz="3600">
                <a:solidFill>
                  <a:srgbClr val="FF5563"/>
                </a:solidFill>
                <a:latin typeface="Poppins"/>
                <a:ea typeface="Poppins"/>
                <a:cs typeface="Poppins"/>
                <a:sym typeface="Poppins"/>
              </a:rPr>
            </a:br>
            <a:r>
              <a:rPr lang="fr" sz="3600">
                <a:solidFill>
                  <a:srgbClr val="FF5563"/>
                </a:solidFill>
                <a:latin typeface="Poppins"/>
                <a:ea typeface="Poppins"/>
                <a:cs typeface="Poppins"/>
                <a:sym typeface="Poppins"/>
              </a:rPr>
              <a:t>de naviguer entre les sites</a:t>
            </a:r>
            <a:endParaRPr sz="3600">
              <a:solidFill>
                <a:srgbClr val="FF5563"/>
              </a:solidFill>
              <a:latin typeface="Poppins"/>
              <a:ea typeface="Poppins"/>
              <a:cs typeface="Poppins"/>
              <a:sym typeface="Poppins"/>
            </a:endParaRPr>
          </a:p>
          <a:p>
            <a:pPr indent="0" lvl="0" marL="0" rtl="0" algn="ctr">
              <a:spcBef>
                <a:spcPts val="0"/>
              </a:spcBef>
              <a:spcAft>
                <a:spcPts val="0"/>
              </a:spcAft>
              <a:buNone/>
            </a:pPr>
            <a:r>
              <a:rPr lang="fr" sz="3600">
                <a:solidFill>
                  <a:srgbClr val="FF5563"/>
                </a:solidFill>
                <a:latin typeface="Poppins"/>
                <a:ea typeface="Poppins"/>
                <a:cs typeface="Poppins"/>
                <a:sym typeface="Poppins"/>
              </a:rPr>
              <a:t>des 6 fournisseurs d’identité. </a:t>
            </a:r>
            <a:br>
              <a:rPr lang="fr" sz="3600">
                <a:solidFill>
                  <a:srgbClr val="FF5563"/>
                </a:solidFill>
                <a:latin typeface="Poppins"/>
                <a:ea typeface="Poppins"/>
                <a:cs typeface="Poppins"/>
                <a:sym typeface="Poppins"/>
              </a:rPr>
            </a:br>
            <a:r>
              <a:rPr lang="fr" sz="3600">
                <a:solidFill>
                  <a:srgbClr val="FF5563"/>
                </a:solidFill>
                <a:latin typeface="Poppins"/>
                <a:ea typeface="Poppins"/>
                <a:cs typeface="Poppins"/>
                <a:sym typeface="Poppins"/>
              </a:rPr>
              <a:t>Vrai ou faux ? </a:t>
            </a:r>
            <a:endParaRPr sz="3600">
              <a:solidFill>
                <a:srgbClr val="FF5563"/>
              </a:solidFill>
              <a:latin typeface="Poppins"/>
              <a:ea typeface="Poppins"/>
              <a:cs typeface="Poppins"/>
              <a:sym typeface="Poppin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9"/>
          <p:cNvSpPr txBox="1"/>
          <p:nvPr/>
        </p:nvSpPr>
        <p:spPr>
          <a:xfrm>
            <a:off x="0" y="0"/>
            <a:ext cx="9144000" cy="1101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fr" sz="3000">
                <a:solidFill>
                  <a:srgbClr val="29235C"/>
                </a:solidFill>
                <a:latin typeface="Poppins"/>
                <a:ea typeface="Poppins"/>
                <a:cs typeface="Poppins"/>
                <a:sym typeface="Poppins"/>
              </a:rPr>
              <a:t>FRANCE CONNECT</a:t>
            </a:r>
            <a:endParaRPr sz="3000">
              <a:solidFill>
                <a:srgbClr val="29235C"/>
              </a:solidFill>
              <a:latin typeface="Poppins"/>
              <a:ea typeface="Poppins"/>
              <a:cs typeface="Poppins"/>
              <a:sym typeface="Poppins"/>
            </a:endParaRPr>
          </a:p>
        </p:txBody>
      </p:sp>
      <p:sp>
        <p:nvSpPr>
          <p:cNvPr id="90" name="Google Shape;90;p19"/>
          <p:cNvSpPr txBox="1"/>
          <p:nvPr/>
        </p:nvSpPr>
        <p:spPr>
          <a:xfrm>
            <a:off x="0" y="1101000"/>
            <a:ext cx="9144000" cy="1323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fr" sz="1800">
                <a:solidFill>
                  <a:srgbClr val="FF5563"/>
                </a:solidFill>
                <a:latin typeface="Poppins"/>
                <a:ea typeface="Poppins"/>
                <a:cs typeface="Poppins"/>
                <a:sym typeface="Poppins"/>
              </a:rPr>
              <a:t>FranceConnect permet seulement de naviguer</a:t>
            </a:r>
            <a:endParaRPr sz="1800">
              <a:solidFill>
                <a:srgbClr val="FF5563"/>
              </a:solidFill>
              <a:latin typeface="Poppins"/>
              <a:ea typeface="Poppins"/>
              <a:cs typeface="Poppins"/>
              <a:sym typeface="Poppins"/>
            </a:endParaRPr>
          </a:p>
          <a:p>
            <a:pPr indent="0" lvl="0" marL="0" rtl="0" algn="ctr">
              <a:spcBef>
                <a:spcPts val="0"/>
              </a:spcBef>
              <a:spcAft>
                <a:spcPts val="0"/>
              </a:spcAft>
              <a:buNone/>
            </a:pPr>
            <a:r>
              <a:rPr lang="fr" sz="1800">
                <a:solidFill>
                  <a:srgbClr val="FF5563"/>
                </a:solidFill>
                <a:latin typeface="Poppins"/>
                <a:ea typeface="Poppins"/>
                <a:cs typeface="Poppins"/>
                <a:sym typeface="Poppins"/>
              </a:rPr>
              <a:t>entre les sites des 6 fournisseurs d’identité. Vrai ou faux ?</a:t>
            </a:r>
            <a:endParaRPr sz="1800">
              <a:solidFill>
                <a:srgbClr val="FF5563"/>
              </a:solidFill>
              <a:latin typeface="Poppins"/>
              <a:ea typeface="Poppins"/>
              <a:cs typeface="Poppins"/>
              <a:sym typeface="Poppins"/>
            </a:endParaRPr>
          </a:p>
          <a:p>
            <a:pPr indent="0" lvl="0" marL="0" rtl="0" algn="ctr">
              <a:spcBef>
                <a:spcPts val="0"/>
              </a:spcBef>
              <a:spcAft>
                <a:spcPts val="0"/>
              </a:spcAft>
              <a:buNone/>
            </a:pPr>
            <a:r>
              <a:t/>
            </a:r>
            <a:endParaRPr sz="1800">
              <a:solidFill>
                <a:srgbClr val="FF5563"/>
              </a:solidFill>
              <a:latin typeface="Poppins"/>
              <a:ea typeface="Poppins"/>
              <a:cs typeface="Poppins"/>
              <a:sym typeface="Poppins"/>
            </a:endParaRPr>
          </a:p>
          <a:p>
            <a:pPr indent="0" lvl="0" marL="0" rtl="0" algn="ctr">
              <a:spcBef>
                <a:spcPts val="0"/>
              </a:spcBef>
              <a:spcAft>
                <a:spcPts val="0"/>
              </a:spcAft>
              <a:buNone/>
            </a:pPr>
            <a:r>
              <a:rPr b="1" lang="fr" sz="2000">
                <a:solidFill>
                  <a:srgbClr val="FF5563"/>
                </a:solidFill>
                <a:latin typeface="Poppins"/>
                <a:ea typeface="Poppins"/>
                <a:cs typeface="Poppins"/>
                <a:sym typeface="Poppins"/>
              </a:rPr>
              <a:t>FAUX</a:t>
            </a:r>
            <a:endParaRPr b="1" sz="2000">
              <a:solidFill>
                <a:srgbClr val="FF5563"/>
              </a:solidFill>
              <a:latin typeface="Poppins"/>
              <a:ea typeface="Poppins"/>
              <a:cs typeface="Poppins"/>
              <a:sym typeface="Poppins"/>
            </a:endParaRPr>
          </a:p>
        </p:txBody>
      </p:sp>
      <p:sp>
        <p:nvSpPr>
          <p:cNvPr id="91" name="Google Shape;91;p19"/>
          <p:cNvSpPr txBox="1"/>
          <p:nvPr/>
        </p:nvSpPr>
        <p:spPr>
          <a:xfrm>
            <a:off x="0" y="2571750"/>
            <a:ext cx="9144000" cy="2339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fr" sz="2400">
                <a:solidFill>
                  <a:srgbClr val="39BCBD"/>
                </a:solidFill>
                <a:latin typeface="Poppins"/>
                <a:ea typeface="Poppins"/>
                <a:cs typeface="Poppins"/>
                <a:sym typeface="Poppins"/>
              </a:rPr>
              <a:t>FranceConnect </a:t>
            </a:r>
            <a:r>
              <a:rPr b="1" lang="fr" sz="2400">
                <a:solidFill>
                  <a:srgbClr val="39BCBD"/>
                </a:solidFill>
                <a:latin typeface="Poppins"/>
                <a:ea typeface="Poppins"/>
                <a:cs typeface="Poppins"/>
                <a:sym typeface="Poppins"/>
              </a:rPr>
              <a:t>ouvre l’accès</a:t>
            </a:r>
            <a:r>
              <a:rPr lang="fr" sz="2400">
                <a:solidFill>
                  <a:srgbClr val="39BCBD"/>
                </a:solidFill>
                <a:latin typeface="Poppins"/>
                <a:ea typeface="Poppins"/>
                <a:cs typeface="Poppins"/>
                <a:sym typeface="Poppins"/>
              </a:rPr>
              <a:t> à un ensemble de sites administratifs pour des </a:t>
            </a:r>
            <a:r>
              <a:rPr b="1" lang="fr" sz="2400">
                <a:solidFill>
                  <a:srgbClr val="39BCBD"/>
                </a:solidFill>
                <a:latin typeface="Poppins"/>
                <a:ea typeface="Poppins"/>
                <a:cs typeface="Poppins"/>
                <a:sym typeface="Poppins"/>
              </a:rPr>
              <a:t>démarches </a:t>
            </a:r>
            <a:endParaRPr b="1" sz="2400">
              <a:solidFill>
                <a:srgbClr val="39BCBD"/>
              </a:solidFill>
              <a:latin typeface="Poppins"/>
              <a:ea typeface="Poppins"/>
              <a:cs typeface="Poppins"/>
              <a:sym typeface="Poppins"/>
            </a:endParaRPr>
          </a:p>
          <a:p>
            <a:pPr indent="0" lvl="0" marL="0" rtl="0" algn="ctr">
              <a:spcBef>
                <a:spcPts val="0"/>
              </a:spcBef>
              <a:spcAft>
                <a:spcPts val="0"/>
              </a:spcAft>
              <a:buNone/>
            </a:pPr>
            <a:r>
              <a:rPr b="1" lang="fr" sz="2400">
                <a:solidFill>
                  <a:srgbClr val="39BCBD"/>
                </a:solidFill>
                <a:latin typeface="Poppins"/>
                <a:ea typeface="Poppins"/>
                <a:cs typeface="Poppins"/>
                <a:sym typeface="Poppins"/>
              </a:rPr>
              <a:t>très diversifiées</a:t>
            </a:r>
            <a:endParaRPr b="1" sz="2400">
              <a:solidFill>
                <a:srgbClr val="39BCBD"/>
              </a:solidFill>
              <a:latin typeface="Poppins"/>
              <a:ea typeface="Poppins"/>
              <a:cs typeface="Poppins"/>
              <a:sym typeface="Poppins"/>
            </a:endParaRPr>
          </a:p>
          <a:p>
            <a:pPr indent="0" lvl="0" marL="0" rtl="0" algn="ctr">
              <a:spcBef>
                <a:spcPts val="0"/>
              </a:spcBef>
              <a:spcAft>
                <a:spcPts val="0"/>
              </a:spcAft>
              <a:buNone/>
            </a:pPr>
            <a:r>
              <a:t/>
            </a:r>
            <a:endParaRPr sz="2400">
              <a:solidFill>
                <a:srgbClr val="39BCBD"/>
              </a:solidFill>
              <a:latin typeface="Poppins"/>
              <a:ea typeface="Poppins"/>
              <a:cs typeface="Poppins"/>
              <a:sym typeface="Poppins"/>
            </a:endParaRPr>
          </a:p>
          <a:p>
            <a:pPr indent="0" lvl="0" marL="0" rtl="0" algn="ctr">
              <a:spcBef>
                <a:spcPts val="0"/>
              </a:spcBef>
              <a:spcAft>
                <a:spcPts val="0"/>
              </a:spcAft>
              <a:buNone/>
            </a:pPr>
            <a:r>
              <a:rPr lang="fr" sz="2400" u="sng">
                <a:solidFill>
                  <a:schemeClr val="hlink"/>
                </a:solidFill>
                <a:latin typeface="Poppins"/>
                <a:ea typeface="Poppins"/>
                <a:cs typeface="Poppins"/>
                <a:sym typeface="Poppins"/>
                <a:hlinkClick r:id="rId3"/>
              </a:rPr>
              <a:t>https://franceconnect.gouv.fr/nos-services</a:t>
            </a:r>
            <a:r>
              <a:rPr lang="fr" sz="2400">
                <a:solidFill>
                  <a:srgbClr val="39BCBD"/>
                </a:solidFill>
                <a:latin typeface="Poppins"/>
                <a:ea typeface="Poppins"/>
                <a:cs typeface="Poppins"/>
                <a:sym typeface="Poppins"/>
              </a:rPr>
              <a:t> </a:t>
            </a:r>
            <a:endParaRPr sz="2400">
              <a:solidFill>
                <a:srgbClr val="39BCBD"/>
              </a:solidFill>
              <a:latin typeface="Poppins"/>
              <a:ea typeface="Poppins"/>
              <a:cs typeface="Poppins"/>
              <a:sym typeface="Poppins"/>
            </a:endParaRPr>
          </a:p>
          <a:p>
            <a:pPr indent="0" lvl="0" marL="0" rtl="0" algn="ctr">
              <a:spcBef>
                <a:spcPts val="0"/>
              </a:spcBef>
              <a:spcAft>
                <a:spcPts val="0"/>
              </a:spcAft>
              <a:buNone/>
            </a:pPr>
            <a:r>
              <a:t/>
            </a:r>
            <a:endParaRPr i="1" sz="2000">
              <a:solidFill>
                <a:srgbClr val="39BCBD"/>
              </a:solidFill>
              <a:latin typeface="Poppins"/>
              <a:ea typeface="Poppins"/>
              <a:cs typeface="Poppins"/>
              <a:sym typeface="Poppin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pic>
        <p:nvPicPr>
          <p:cNvPr id="96" name="Google Shape;96;p20"/>
          <p:cNvPicPr preferRelativeResize="0"/>
          <p:nvPr/>
        </p:nvPicPr>
        <p:blipFill rotWithShape="1">
          <a:blip r:embed="rId3">
            <a:alphaModFix/>
          </a:blip>
          <a:srcRect b="99" l="0" r="0" t="99"/>
          <a:stretch/>
        </p:blipFill>
        <p:spPr>
          <a:xfrm>
            <a:off x="927209" y="0"/>
            <a:ext cx="7289580" cy="514349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